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F5DFB5-9EEF-4BAF-A89A-80FAED3B7FF4}">
  <a:tblStyle styleId="{94F5DFB5-9EEF-4BAF-A89A-80FAED3B7F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4"/>
    <p:restoredTop sz="94679"/>
  </p:normalViewPr>
  <p:slideViewPr>
    <p:cSldViewPr snapToGrid="0" snapToObjects="1">
      <p:cViewPr varScale="1">
        <p:scale>
          <a:sx n="161" d="100"/>
          <a:sy n="161" d="100"/>
        </p:scale>
        <p:origin x="528" y="224"/>
      </p:cViewPr>
      <p:guideLst/>
    </p:cSldViewPr>
  </p:slideViewPr>
  <p:outlineViewPr>
    <p:cViewPr>
      <p:scale>
        <a:sx n="33" d="100"/>
        <a:sy n="33" d="100"/>
      </p:scale>
      <p:origin x="0" y="-14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018127142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018127142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64d4a07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64d4a073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364d4a073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364d4a073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018127142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018127142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64d4a073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64d4a073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64d4a073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64d4a073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018127142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018127142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64d4a073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364d4a073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018127142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2018127142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2018127142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2018127142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64d4a0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64d4a0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018127142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018127142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364d4a073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364d4a073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64d4a073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364d4a073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64d4a073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364d4a073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64d4a073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64d4a073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018127142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018127142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364d4a073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364d4a073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364d4a073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364d4a073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64d4a073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64d4a073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64d4a073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364d4a073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64d4a07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64d4a07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64d4a073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364d4a073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364d4a073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364d4a073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64d4a07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64d4a073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64d4a073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64d4a073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201812714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201812714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2018127142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2018127142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2018127142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2018127142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20181271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20181271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20181271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20181271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0181271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201812714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64d4a07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64d4a07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201812714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201812714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201812714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201812714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01812714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201812714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201812714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201812714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201812714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201812714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201812714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201812714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201812714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201812714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201812714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201812714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201812714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201812714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64d4a07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64d4a07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64d4a073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64d4a073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64d4a073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364d4a073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64d4a07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364d4a07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64d4a073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64d4a073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043725" y="1185550"/>
            <a:ext cx="3123000" cy="20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3509000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35090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95302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9531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606487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606487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2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37183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3617675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3280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227426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6108550" y="3391775"/>
            <a:ext cx="1643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6008050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3564200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8558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62724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3564200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8558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62724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49168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50589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19111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0533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49168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50589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19111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0532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3568125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3568125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0883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088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60554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6055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4750187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4750184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2306462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2306462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4750187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4750184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2306462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2306462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803750" y="2025800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8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360375" y="1433050"/>
            <a:ext cx="172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4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ctrTitle"/>
          </p:nvPr>
        </p:nvSpPr>
        <p:spPr>
          <a:xfrm>
            <a:off x="383450" y="1311350"/>
            <a:ext cx="83772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solidFill>
                  <a:srgbClr val="0B5394"/>
                </a:solidFill>
              </a:rPr>
              <a:t>Making Every Minute Count</a:t>
            </a:r>
            <a:endParaRPr sz="5000" dirty="0">
              <a:solidFill>
                <a:srgbClr val="0B5394"/>
              </a:solidFill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1040000" y="2991875"/>
            <a:ext cx="7064100" cy="8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Tactical Scheduling Tips for Administrators</a:t>
            </a:r>
            <a:endParaRPr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1C4587"/>
                </a:solidFill>
              </a:rPr>
              <a:t>What is something you would like to accomplish?</a:t>
            </a:r>
            <a:endParaRPr sz="45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FF6B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6B65"/>
                </a:solidFill>
              </a:rPr>
              <a:t>Anyone brave enough to share?</a:t>
            </a:r>
            <a:endParaRPr sz="3200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Now think about </a:t>
            </a:r>
            <a:r>
              <a:rPr lang="en" sz="3500" b="1" i="1" dirty="0">
                <a:solidFill>
                  <a:srgbClr val="FF6B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</a:t>
            </a:r>
            <a:r>
              <a:rPr lang="en" sz="3500" dirty="0">
                <a:solidFill>
                  <a:srgbClr val="1C4587"/>
                </a:solidFill>
              </a:rPr>
              <a:t> your current Master Schedule is different from your DREAM schedule</a:t>
            </a:r>
            <a:endParaRPr sz="3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rgbClr val="1C4587"/>
                </a:solidFill>
              </a:rPr>
              <a:t>((thinking…))</a:t>
            </a:r>
            <a:endParaRPr sz="75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rgbClr val="1C4587"/>
                </a:solidFill>
              </a:rPr>
              <a:t>Please share your obstacles &amp; barriers!</a:t>
            </a:r>
            <a:endParaRPr sz="47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FF6B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6B65"/>
                </a:solidFill>
              </a:rPr>
              <a:t>I promise you aren’t alone!</a:t>
            </a:r>
            <a:endParaRPr sz="3500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Is the answer outside the window?</a:t>
            </a:r>
            <a:endParaRPr sz="35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Or in the mirror?</a:t>
            </a:r>
            <a:endParaRPr sz="3500" dirty="0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John Maxwell: </a:t>
            </a:r>
            <a:endParaRPr sz="35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“If you suck in your stomach when you look in the mirror, just </a:t>
            </a:r>
            <a:r>
              <a:rPr lang="en" sz="3500" i="1" u="sng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</a:t>
            </a:r>
            <a:r>
              <a:rPr lang="en" sz="3500" i="1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exactly, are you trying to deceive?”</a:t>
            </a:r>
            <a:endParaRPr sz="3500" i="1" dirty="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School leaders must take ownership of this key element of school operations.</a:t>
            </a:r>
            <a:endParaRPr sz="3500" dirty="0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rgbClr val="1C4587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 dirty="0">
                <a:solidFill>
                  <a:srgbClr val="FF6B65"/>
                </a:solidFill>
              </a:rPr>
              <a:t>OWN IT</a:t>
            </a:r>
            <a:endParaRPr sz="5300" b="1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1122450" y="122535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rgbClr val="1155CC"/>
                </a:solidFill>
              </a:rPr>
              <a:t>Creative scheduling begins with:</a:t>
            </a:r>
            <a:endParaRPr sz="6500" dirty="0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6B65"/>
                </a:solidFill>
              </a:rPr>
              <a:t>Mindset</a:t>
            </a:r>
            <a:endParaRPr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Your perspective as the school leader is unlike anyone else in the school.  If you are facing resistance, help others see things from YOUR (holistic) perspective.</a:t>
            </a:r>
            <a:endParaRPr sz="5300" b="1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“</a:t>
            </a:r>
            <a:r>
              <a:rPr lang="en" sz="3500" i="1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Sacrifice is an investment in success</a:t>
            </a:r>
            <a:r>
              <a:rPr lang="en" sz="3500" dirty="0">
                <a:solidFill>
                  <a:srgbClr val="1C4587"/>
                </a:solidFill>
              </a:rPr>
              <a:t>” ~ Dave Ramsey</a:t>
            </a:r>
            <a:endParaRPr sz="5300" b="1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ctrTitle"/>
          </p:nvPr>
        </p:nvSpPr>
        <p:spPr>
          <a:xfrm>
            <a:off x="383450" y="1970075"/>
            <a:ext cx="83772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4000" dirty="0">
                <a:solidFill>
                  <a:srgbClr val="FF6B65"/>
                </a:solidFill>
                <a:latin typeface="+mj-lt"/>
                <a:cs typeface="Calibri" panose="020F0502020204030204" pitchFamily="34" charset="0"/>
              </a:rPr>
              <a:t>Presented by: </a:t>
            </a:r>
            <a:br>
              <a:rPr lang="en" sz="5400" dirty="0">
                <a:solidFill>
                  <a:srgbClr val="FF6B65"/>
                </a:solidFill>
                <a:latin typeface="+mj-lt"/>
              </a:rPr>
            </a:br>
            <a:r>
              <a:rPr lang="en" sz="5000" dirty="0">
                <a:solidFill>
                  <a:srgbClr val="0B5394"/>
                </a:solidFill>
              </a:rPr>
              <a:t>Ms. Carrie Sanchez</a:t>
            </a:r>
            <a:endParaRPr sz="5000" dirty="0">
              <a:solidFill>
                <a:srgbClr val="0B5394"/>
              </a:solidFill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483800" y="3042825"/>
            <a:ext cx="8135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Former Principal 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~ Port Clinton Middle School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~ Ohio Association of Elementary School Administrators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Director of Leadership &amp; Learning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~ North Point Educational Services Center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Adjunct Instructor 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~ Bowling Green State University in the Graduate School of Teaching and Learning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What are you willing to sacrifice for the success of your school?</a:t>
            </a:r>
            <a:endParaRPr sz="5300" b="1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Non-negotiable facts:</a:t>
            </a:r>
            <a:endParaRPr dirty="0"/>
          </a:p>
        </p:txBody>
      </p:sp>
      <p:sp>
        <p:nvSpPr>
          <p:cNvPr id="357" name="Google Shape;357;p5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 dirty="0"/>
              <a:t>Your students have to eat lunch</a:t>
            </a:r>
            <a:endParaRPr sz="2200"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 dirty="0"/>
              <a:t>Your teachers have to eat lunch</a:t>
            </a:r>
            <a:endParaRPr sz="2200"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 dirty="0"/>
              <a:t>Your teachers have to plan their instruction </a:t>
            </a:r>
            <a:endParaRPr sz="2200"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 dirty="0"/>
              <a:t>Your district has negotiated agreements </a:t>
            </a:r>
            <a:endParaRPr sz="2200" dirty="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 dirty="0"/>
              <a:t>Other than those…the clay is YOURS TO MOLD</a:t>
            </a:r>
            <a:endParaRPr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&amp; Foremost</a:t>
            </a:r>
            <a:endParaRPr dirty="0"/>
          </a:p>
        </p:txBody>
      </p:sp>
      <p:sp>
        <p:nvSpPr>
          <p:cNvPr id="362" name="Google Shape;362;p55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59790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500" dirty="0"/>
              <a:t>Define your priorities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i="1" dirty="0">
                <a:latin typeface="Times New Roman"/>
                <a:ea typeface="Times New Roman"/>
                <a:cs typeface="Times New Roman"/>
                <a:sym typeface="Times New Roman"/>
              </a:rPr>
              <a:t>(take a moment and write a few down!)</a:t>
            </a:r>
            <a:endParaRPr sz="16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4" name="Google Shape;364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675" y="445027"/>
            <a:ext cx="2712259" cy="27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>
            <a:spLocks noGrp="1"/>
          </p:cNvSpPr>
          <p:nvPr>
            <p:ph type="title"/>
          </p:nvPr>
        </p:nvSpPr>
        <p:spPr>
          <a:xfrm>
            <a:off x="713225" y="2104490"/>
            <a:ext cx="5679900" cy="1541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/>
              <a:t>You cannot reach a goal you have not defined.</a:t>
            </a:r>
          </a:p>
        </p:txBody>
      </p:sp>
      <p:pic>
        <p:nvPicPr>
          <p:cNvPr id="371" name="Google Shape;371;p56" descr="Cartoon of children running underneath an overhead banner that reads GOAL. The foremost cartoon character raises arms to break through a finish line tape."/>
          <p:cNvPicPr preferRelativeResize="0"/>
          <p:nvPr/>
        </p:nvPicPr>
        <p:blipFill rotWithShape="1">
          <a:blip r:embed="rId3">
            <a:alphaModFix/>
          </a:blip>
          <a:srcRect l="219" r="228"/>
          <a:stretch/>
        </p:blipFill>
        <p:spPr>
          <a:xfrm>
            <a:off x="5741075" y="445025"/>
            <a:ext cx="3030525" cy="39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2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Port Clinton Middle School Priorities</a:t>
            </a:r>
            <a:endParaRPr dirty="0"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Developmentally appropriate instruction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Common planning time for ALL teachers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Independent planning time for ALL teachers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Electives are as important as core instruction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Teachers are readily available to parents/caregivers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Every minute is used purposefully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 dirty="0"/>
              <a:t>Teachers have the freedom to use the minutes as they see fit to meet the instructional needs of their classrooms &amp; teams</a:t>
            </a:r>
            <a:endParaRPr sz="1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2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Port Clinton Middle School Priorities…</a:t>
            </a:r>
            <a:endParaRPr dirty="0"/>
          </a:p>
        </p:txBody>
      </p:sp>
      <p:sp>
        <p:nvSpPr>
          <p:cNvPr id="383" name="Google Shape;383;p58"/>
          <p:cNvSpPr txBox="1">
            <a:spLocks noGrp="1"/>
          </p:cNvSpPr>
          <p:nvPr>
            <p:ph type="body" idx="1"/>
          </p:nvPr>
        </p:nvSpPr>
        <p:spPr>
          <a:xfrm>
            <a:off x="370575" y="1287750"/>
            <a:ext cx="8448900" cy="3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#1 Priority = Teaching &amp; Learning </a:t>
            </a:r>
            <a:endParaRPr sz="2200" b="1"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b="1" dirty="0"/>
              <a:t>Above all else…Teaching and Learning is what we do.</a:t>
            </a:r>
            <a:endParaRPr sz="2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9"/>
          <p:cNvSpPr txBox="1">
            <a:spLocks noGrp="1"/>
          </p:cNvSpPr>
          <p:nvPr>
            <p:ph type="title"/>
          </p:nvPr>
        </p:nvSpPr>
        <p:spPr>
          <a:xfrm>
            <a:off x="140050" y="350025"/>
            <a:ext cx="85047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we </a:t>
            </a:r>
            <a:r>
              <a:rPr lang="en" i="1" dirty="0">
                <a:latin typeface="Times New Roman"/>
                <a:ea typeface="Times New Roman"/>
                <a:cs typeface="Times New Roman"/>
                <a:sym typeface="Times New Roman"/>
              </a:rPr>
              <a:t>go-o-o</a:t>
            </a:r>
            <a:r>
              <a:rPr lang="en" dirty="0"/>
              <a:t>!</a:t>
            </a:r>
            <a:endParaRPr dirty="0"/>
          </a:p>
        </p:txBody>
      </p:sp>
      <p:pic>
        <p:nvPicPr>
          <p:cNvPr id="389" name="Google Shape;389;p59" descr="A red Formula One racecar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275" y="2546275"/>
            <a:ext cx="5741450" cy="23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Nuts &amp; Bolts:</a:t>
            </a:r>
            <a:endParaRPr dirty="0"/>
          </a:p>
        </p:txBody>
      </p:sp>
      <p:sp>
        <p:nvSpPr>
          <p:cNvPr id="394" name="Google Shape;394;p60"/>
          <p:cNvSpPr txBox="1">
            <a:spLocks noGrp="1"/>
          </p:cNvSpPr>
          <p:nvPr>
            <p:ph type="subTitle" idx="1"/>
          </p:nvPr>
        </p:nvSpPr>
        <p:spPr>
          <a:xfrm>
            <a:off x="895950" y="1209475"/>
            <a:ext cx="6526500" cy="2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2A3990"/>
                </a:solidFill>
              </a:rPr>
              <a:t>The average school day is 7 hours long.</a:t>
            </a:r>
            <a:endParaRPr sz="2100" b="1" dirty="0">
              <a:solidFill>
                <a:srgbClr val="2A399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2A399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2A3990"/>
                </a:solidFill>
              </a:rPr>
              <a:t>That is 420 minutes.</a:t>
            </a:r>
            <a:endParaRPr sz="2100" b="1" dirty="0">
              <a:solidFill>
                <a:srgbClr val="2A399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2A399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 dirty="0">
                <a:solidFill>
                  <a:srgbClr val="2A3990"/>
                </a:solidFill>
              </a:rPr>
              <a:t>How do you want to USE every single one of those minutes?</a:t>
            </a:r>
            <a:endParaRPr sz="2100" b="1" dirty="0">
              <a:solidFill>
                <a:srgbClr val="2A3990"/>
              </a:solidFill>
            </a:endParaRPr>
          </a:p>
        </p:txBody>
      </p:sp>
      <p:pic>
        <p:nvPicPr>
          <p:cNvPr id="396" name="Google Shape;396;p60" descr="A nut and a bol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377" y="854675"/>
            <a:ext cx="3159299" cy="20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Nuts &amp; Bolts</a:t>
            </a:r>
            <a:endParaRPr dirty="0"/>
          </a:p>
        </p:txBody>
      </p:sp>
      <p:sp>
        <p:nvSpPr>
          <p:cNvPr id="401" name="Google Shape;401;p61"/>
          <p:cNvSpPr txBox="1">
            <a:spLocks noGrp="1"/>
          </p:cNvSpPr>
          <p:nvPr>
            <p:ph type="subTitle" idx="1"/>
          </p:nvPr>
        </p:nvSpPr>
        <p:spPr>
          <a:xfrm>
            <a:off x="1787150" y="1017725"/>
            <a:ext cx="5788200" cy="3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10 period schedule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/>
              <a:t>Three schools operating within the school building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/>
              <a:t>No bells           &lt;&lt;&lt; - </a:t>
            </a:r>
            <a:r>
              <a:rPr lang="en" b="1" dirty="0">
                <a:solidFill>
                  <a:srgbClr val="FF0000"/>
                </a:solidFill>
              </a:rPr>
              <a:t>read that again</a:t>
            </a:r>
            <a:r>
              <a:rPr lang="en" b="1" dirty="0"/>
              <a:t>!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/>
              <a:t>Three grade level teams &amp; each grade level team consists of:</a:t>
            </a:r>
            <a:endParaRPr b="1"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2 Language Arts Teachers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2 Math Teachers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1 Science Teacher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1 Social Studies Teacher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1 Intervention Specialist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   (don’t worry - I’m going to show you more! )</a:t>
            </a: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Nuts &amp; Bolts</a:t>
            </a:r>
            <a:endParaRPr dirty="0"/>
          </a:p>
        </p:txBody>
      </p:sp>
      <p:sp>
        <p:nvSpPr>
          <p:cNvPr id="407" name="Google Shape;407;p62"/>
          <p:cNvSpPr txBox="1">
            <a:spLocks noGrp="1"/>
          </p:cNvSpPr>
          <p:nvPr>
            <p:ph type="subTitle" idx="1"/>
          </p:nvPr>
        </p:nvSpPr>
        <p:spPr>
          <a:xfrm>
            <a:off x="2385525" y="1017725"/>
            <a:ext cx="5788200" cy="3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90 Minutes Language Arts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90 Minutes Mathematics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45 Minutes Science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45 Minutes Social Studies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45 Minutes Elective #1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45 Minutes Elective #2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30 Minutes Intervention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 dirty="0"/>
              <a:t>+30 Minutes Lunch</a:t>
            </a:r>
            <a:endParaRPr u="sng"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420 (Instructionally Rich Day!)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ctrTitle"/>
          </p:nvPr>
        </p:nvSpPr>
        <p:spPr>
          <a:xfrm>
            <a:off x="383400" y="-1021800"/>
            <a:ext cx="8377200" cy="102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“Well </a:t>
            </a:r>
            <a:r>
              <a:rPr lang="en" sz="5000" u="sng" dirty="0"/>
              <a:t>we</a:t>
            </a:r>
            <a:r>
              <a:rPr lang="en" sz="5000" dirty="0"/>
              <a:t> cannot do </a:t>
            </a:r>
            <a:r>
              <a:rPr lang="en" sz="5000" i="1" dirty="0"/>
              <a:t>THAT </a:t>
            </a:r>
            <a:r>
              <a:rPr lang="en" sz="5000" dirty="0"/>
              <a:t>!”</a:t>
            </a:r>
            <a:endParaRPr sz="5000"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subTitle" idx="1"/>
          </p:nvPr>
        </p:nvSpPr>
        <p:spPr>
          <a:xfrm>
            <a:off x="1039950" y="1031750"/>
            <a:ext cx="7064100" cy="17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/>
              <a:t>Please raise your right hand and solemnly promise to YOURSELF that for the next hour you will not fall into the default mindset of:</a:t>
            </a:r>
            <a:endParaRPr sz="2300" dirty="0"/>
          </a:p>
        </p:txBody>
      </p:sp>
      <p:sp>
        <p:nvSpPr>
          <p:cNvPr id="2" name="Google Shape;258;p36">
            <a:extLst>
              <a:ext uri="{FF2B5EF4-FFF2-40B4-BE49-F238E27FC236}">
                <a16:creationId xmlns:a16="http://schemas.microsoft.com/office/drawing/2014/main" id="{12AA0804-39D4-262E-F2BE-1DCCE9F71AFC}"/>
              </a:ext>
            </a:extLst>
          </p:cNvPr>
          <p:cNvSpPr txBox="1">
            <a:spLocks/>
          </p:cNvSpPr>
          <p:nvPr/>
        </p:nvSpPr>
        <p:spPr>
          <a:xfrm>
            <a:off x="203290" y="3089950"/>
            <a:ext cx="83772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Vidaloka"/>
              <a:buNone/>
              <a:defRPr sz="6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000" dirty="0"/>
              <a:t>“Well </a:t>
            </a:r>
            <a:r>
              <a:rPr lang="en-US" sz="5000" u="sng" dirty="0"/>
              <a:t>we</a:t>
            </a:r>
            <a:r>
              <a:rPr lang="en-US" sz="5000" dirty="0"/>
              <a:t> cannot do </a:t>
            </a:r>
            <a:r>
              <a:rPr lang="en-US" sz="5000" i="1" dirty="0"/>
              <a:t>THAT </a:t>
            </a:r>
            <a:r>
              <a:rPr lang="en-US" sz="5000" dirty="0"/>
              <a:t>!”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8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of the biggest questions I hear:</a:t>
            </a:r>
            <a:endParaRPr dirty="0"/>
          </a:p>
        </p:txBody>
      </p:sp>
      <p:sp>
        <p:nvSpPr>
          <p:cNvPr id="413" name="Google Shape;413;p63"/>
          <p:cNvSpPr txBox="1">
            <a:spLocks noGrp="1"/>
          </p:cNvSpPr>
          <p:nvPr>
            <p:ph type="subTitle" idx="1"/>
          </p:nvPr>
        </p:nvSpPr>
        <p:spPr>
          <a:xfrm>
            <a:off x="4623425" y="1453538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dirty="0"/>
              <a:t>“But what about the transition minutes?!?!?!”</a:t>
            </a:r>
            <a:endParaRPr sz="3500" dirty="0"/>
          </a:p>
        </p:txBody>
      </p:sp>
      <p:pic>
        <p:nvPicPr>
          <p:cNvPr id="415" name="Google Shape;415;p63" descr="A wide-eyed, alarmed-looking person in a gray long-sleeved shirt holds their hands against both sides of their face. Mouth open is wide, teeth are bar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09988"/>
            <a:ext cx="3861999" cy="257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4"/>
          <p:cNvSpPr txBox="1">
            <a:spLocks noGrp="1"/>
          </p:cNvSpPr>
          <p:nvPr>
            <p:ph type="title"/>
          </p:nvPr>
        </p:nvSpPr>
        <p:spPr>
          <a:xfrm>
            <a:off x="445600" y="1225400"/>
            <a:ext cx="82245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/>
              <a:t>“What you permit, you promote” </a:t>
            </a:r>
            <a:r>
              <a:rPr lang="en" sz="5300" dirty="0"/>
              <a:t>~</a:t>
            </a:r>
            <a:r>
              <a:rPr lang="en" sz="6500" dirty="0"/>
              <a:t> </a:t>
            </a:r>
            <a:r>
              <a:rPr lang="en" sz="5300" i="1" dirty="0">
                <a:latin typeface="Times New Roman"/>
                <a:ea typeface="Times New Roman"/>
                <a:cs typeface="Times New Roman"/>
                <a:sym typeface="Times New Roman"/>
              </a:rPr>
              <a:t>Tim </a:t>
            </a:r>
            <a:r>
              <a:rPr lang="en" sz="5300" i="1" dirty="0" err="1">
                <a:latin typeface="Times New Roman"/>
                <a:ea typeface="Times New Roman"/>
                <a:cs typeface="Times New Roman"/>
                <a:sym typeface="Times New Roman"/>
              </a:rPr>
              <a:t>Kight</a:t>
            </a:r>
            <a:endParaRPr sz="53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F1AA-E4E9-2B2B-72B1-FFC39A832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25" y="-572700"/>
            <a:ext cx="77175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Example of a 6</a:t>
            </a:r>
            <a:r>
              <a:rPr lang="en-US" baseline="30000" dirty="0"/>
              <a:t>th</a:t>
            </a:r>
            <a:r>
              <a:rPr lang="en-US" dirty="0"/>
              <a:t> Grade Team Schedule</a:t>
            </a:r>
          </a:p>
        </p:txBody>
      </p:sp>
      <p:graphicFrame>
        <p:nvGraphicFramePr>
          <p:cNvPr id="425" name="Google Shape;425;p65"/>
          <p:cNvGraphicFramePr/>
          <p:nvPr>
            <p:extLst>
              <p:ext uri="{D42A27DB-BD31-4B8C-83A1-F6EECF244321}">
                <p14:modId xmlns:p14="http://schemas.microsoft.com/office/powerpoint/2010/main" val="438948283"/>
              </p:ext>
            </p:extLst>
          </p:nvPr>
        </p:nvGraphicFramePr>
        <p:xfrm>
          <a:off x="232288" y="363615"/>
          <a:ext cx="8350300" cy="4349350"/>
        </p:xfrm>
        <a:graphic>
          <a:graphicData uri="http://schemas.openxmlformats.org/drawingml/2006/table">
            <a:tbl>
              <a:tblPr firstRow="1">
                <a:noFill/>
                <a:tableStyleId>{94F5DFB5-9EEF-4BAF-A89A-80FAED3B7FF4}</a:tableStyleId>
              </a:tblPr>
              <a:tblGrid>
                <a:gridCol w="207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Elective 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Elective 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Period 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Period 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Period 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Period 4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Lunch</a:t>
                      </a:r>
                      <a:endParaRPr sz="800" b="1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Anchor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Period 5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Period 6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6th Grade Team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Fleet Plan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Pers Plan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Mrs. Smith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Mrs. Miller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Lang Arts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Zimmerman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Miss Carlyle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Math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Mrs. Williams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Science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Science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Science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Science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Science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Science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James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Soc Stu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Soc Stu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Soc Stu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Soc Stu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Soc Stu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Soc Stu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Conner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 Spec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 Spec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 Spec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 Spec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 Spec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 Spec</a:t>
                      </a:r>
                      <a:endParaRPr sz="8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19A8-62A8-42C3-2400-D02780E2DE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25" y="-572700"/>
            <a:ext cx="77175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Example 6</a:t>
            </a:r>
            <a:r>
              <a:rPr lang="en-US" baseline="30000" dirty="0"/>
              <a:t>th</a:t>
            </a:r>
            <a:r>
              <a:rPr lang="en-US" dirty="0"/>
              <a:t> grade Electives by Teacher</a:t>
            </a:r>
          </a:p>
        </p:txBody>
      </p:sp>
      <p:graphicFrame>
        <p:nvGraphicFramePr>
          <p:cNvPr id="430" name="Google Shape;430;p66"/>
          <p:cNvGraphicFramePr/>
          <p:nvPr>
            <p:extLst>
              <p:ext uri="{D42A27DB-BD31-4B8C-83A1-F6EECF244321}">
                <p14:modId xmlns:p14="http://schemas.microsoft.com/office/powerpoint/2010/main" val="3126996591"/>
              </p:ext>
            </p:extLst>
          </p:nvPr>
        </p:nvGraphicFramePr>
        <p:xfrm>
          <a:off x="1661850" y="322290"/>
          <a:ext cx="6084075" cy="4423350"/>
        </p:xfrm>
        <a:graphic>
          <a:graphicData uri="http://schemas.openxmlformats.org/drawingml/2006/table">
            <a:tbl>
              <a:tblPr firstRow="1">
                <a:noFill/>
                <a:tableStyleId>{94F5DFB5-9EEF-4BAF-A89A-80FAED3B7FF4}</a:tableStyleId>
              </a:tblPr>
              <a:tblGrid>
                <a:gridCol w="372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Grade 6-1</a:t>
                      </a:r>
                      <a:endParaRPr sz="7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Grade  6-2</a:t>
                      </a:r>
                      <a:endParaRPr sz="7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Electives Team</a:t>
                      </a:r>
                      <a:endParaRPr sz="7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Mrs. Nitz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Phys Ed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Phys Ed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Davis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Art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Art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Miss </a:t>
                      </a:r>
                      <a:r>
                        <a:rPr lang="en" sz="700" dirty="0" err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Zuski</a:t>
                      </a:r>
                      <a:endParaRPr sz="7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Work&amp;Fam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Work&amp;Fam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Auk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STEM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STEM</a:t>
                      </a:r>
                      <a:endParaRPr sz="7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Kane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Computers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Computers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Miss Phyllis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Core Cla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Core Cla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Carr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Health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Health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Mrs. Ringer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Band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Band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Mr. Murastic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Db. Lesson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Orchestra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Mrs. Well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Choir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Mrs. Palacio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8507-BCFC-942F-1731-76A0E08888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25" y="-572700"/>
            <a:ext cx="77175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Example schedule 6, 7, and 8 with electives</a:t>
            </a:r>
          </a:p>
        </p:txBody>
      </p:sp>
      <p:pic>
        <p:nvPicPr>
          <p:cNvPr id="435" name="Google Shape;435;p67" descr="A multicolored table shows a schedule of ten school day periods. First period is Intervention for all grades, 6, 7, and 8. Periods 2 and 3 are Grade 6 electives and collaboration/planning time. Periods 4 and 5 are Grade 7 electives and collaboration/planning time. Periods 6, 7, and 8 are electives collaboration and lunch. Periods 9 and 10 are Grade 8 electives and collaboration/planning tim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75" y="235100"/>
            <a:ext cx="7740724" cy="45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D7197-C3A3-68E1-4323-1563DA6CA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975" y="-1385455"/>
            <a:ext cx="7064100" cy="1385455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dirty="0"/>
              <a:t>Example of schedule by periods with Midships team and two-hour delay</a:t>
            </a:r>
          </a:p>
        </p:txBody>
      </p:sp>
      <p:pic>
        <p:nvPicPr>
          <p:cNvPr id="442" name="Google Shape;442;p68" descr="Multicolored table of ten-period school day. Midships team has Harbor (intervention) first period, 7:30 to 7:45 on regular day, 15 instructional minutes, on two-hour delay days for five minutes. Period 2 is 7:45 to 8:32, 47 minutes, for Fleet 7-1, but on delay days 33 minutes, 9:35 to 10:08. Period 3 is 8:33 to 9:20, 47 minutes for Fleet 6-2, on delay days 33 minutes 10:10 to 10:43. Period 4 is 9:21 to 10:09, 48 minutes for Fleet Plan, on delay days 30-minute lunch 1045 to 11:15. Period 5 is 10:09 to 10:56, 48 minutes for Fleet 7-1, on delay days 11:20 to 11:50, 30 minutes for Fleet Plan, etc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37" y="1408175"/>
            <a:ext cx="8419326" cy="21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05E82-71B8-D4D5-76D6-808133D8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88" y="-1039091"/>
            <a:ext cx="6899100" cy="1039091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/>
              <a:t>Example of schedule by periods with Fleet 7 team and delay</a:t>
            </a:r>
          </a:p>
        </p:txBody>
      </p:sp>
      <p:pic>
        <p:nvPicPr>
          <p:cNvPr id="448" name="Google Shape;448;p69" descr="Multicolored table of ten-period school day. Fleet 7 team has Harbor (intervention) first period, 7:30 to 7:45 on regular day, 15 instructional minutes, on two-hour delay days for five minutes. Next is 7:45 to 8:32, 47 minutes, for Period 1, but on delay days 33 minutes, 9:35 to 10:08. Period 2 is 8:33 to 9:20, 47 minutes, on delay days 33 minutes 10:10 to 10:43. Period 3 is 9:21 to 10:08, 48 minutes, on delay days 33 minutes, etc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88" y="1600875"/>
            <a:ext cx="8419327" cy="19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But wait!  There’s MORE!!</a:t>
            </a:r>
            <a:endParaRPr dirty="0"/>
          </a:p>
        </p:txBody>
      </p:sp>
      <p:pic>
        <p:nvPicPr>
          <p:cNvPr id="454" name="Google Shape;454;p70" descr="A 3D smiley emoji with hands and feet smiles and holds up one finger. Over its head, a light bulb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800" y="1017725"/>
            <a:ext cx="3773674" cy="377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BA09-8B69-4428-79B8-221853D28D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9403" y="609875"/>
            <a:ext cx="7717500" cy="572700"/>
          </a:xfrm>
        </p:spPr>
        <p:txBody>
          <a:bodyPr/>
          <a:lstStyle/>
          <a:p>
            <a:r>
              <a:rPr lang="en-US" dirty="0"/>
              <a:t>Rotating Schedule</a:t>
            </a:r>
          </a:p>
        </p:txBody>
      </p:sp>
      <p:sp>
        <p:nvSpPr>
          <p:cNvPr id="459" name="Google Shape;459;p71"/>
          <p:cNvSpPr txBox="1"/>
          <p:nvPr/>
        </p:nvSpPr>
        <p:spPr>
          <a:xfrm>
            <a:off x="0" y="1417225"/>
            <a:ext cx="8962800" cy="31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Period 1	Period 2		Period 3		Period 4</a:t>
            </a:r>
            <a:endParaRPr sz="2200">
              <a:solidFill>
                <a:srgbClr val="434343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Week 1	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Lang Arts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2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Math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	</a:t>
            </a:r>
            <a:r>
              <a:rPr lang="en" sz="22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Science 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en" sz="22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Soc Studies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		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Week 2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en" sz="22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Math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en" sz="22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Science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en" sz="22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Soc Studies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Lang Arts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		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Week 3	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2200">
                <a:solidFill>
                  <a:srgbClr val="93C47D"/>
                </a:solidFill>
                <a:latin typeface="Roboto"/>
                <a:ea typeface="Roboto"/>
                <a:cs typeface="Roboto"/>
                <a:sym typeface="Roboto"/>
              </a:rPr>
              <a:t>Science 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2200">
                <a:solidFill>
                  <a:srgbClr val="C27BA0"/>
                </a:solidFill>
                <a:latin typeface="Roboto"/>
                <a:ea typeface="Roboto"/>
                <a:cs typeface="Roboto"/>
                <a:sym typeface="Roboto"/>
              </a:rPr>
              <a:t>Soc Studies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Lang Arts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lang="en" sz="2200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Math</a:t>
            </a:r>
            <a:endParaRPr sz="22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Rotating Schedule</a:t>
            </a:r>
            <a:endParaRPr dirty="0"/>
          </a:p>
        </p:txBody>
      </p:sp>
      <p:sp>
        <p:nvSpPr>
          <p:cNvPr id="466" name="Google Shape;466;p72"/>
          <p:cNvSpPr txBox="1"/>
          <p:nvPr/>
        </p:nvSpPr>
        <p:spPr>
          <a:xfrm>
            <a:off x="776625" y="1438650"/>
            <a:ext cx="7654200" cy="3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700"/>
              <a:buFont typeface="Roboto"/>
              <a:buChar char="★"/>
            </a:pPr>
            <a:r>
              <a:rPr lang="en" sz="1700" b="1">
                <a:solidFill>
                  <a:srgbClr val="3949AB"/>
                </a:solidFill>
                <a:latin typeface="Roboto"/>
                <a:ea typeface="Roboto"/>
                <a:cs typeface="Roboto"/>
                <a:sym typeface="Roboto"/>
              </a:rPr>
              <a:t>Helps keep students engaged</a:t>
            </a:r>
            <a:endParaRPr sz="1700" b="1">
              <a:solidFill>
                <a:srgbClr val="3949A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700"/>
              <a:buFont typeface="Roboto"/>
              <a:buChar char="★"/>
            </a:pPr>
            <a:r>
              <a:rPr lang="en" sz="1700" b="1">
                <a:solidFill>
                  <a:srgbClr val="3949AB"/>
                </a:solidFill>
                <a:latin typeface="Roboto"/>
                <a:ea typeface="Roboto"/>
                <a:cs typeface="Roboto"/>
                <a:sym typeface="Roboto"/>
              </a:rPr>
              <a:t>Meets the needs of students with medication challenges</a:t>
            </a:r>
            <a:endParaRPr sz="1700" b="1">
              <a:solidFill>
                <a:srgbClr val="3949A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700"/>
              <a:buFont typeface="Roboto"/>
              <a:buChar char="★"/>
            </a:pPr>
            <a:r>
              <a:rPr lang="en" sz="1700" b="1">
                <a:solidFill>
                  <a:srgbClr val="3949AB"/>
                </a:solidFill>
                <a:latin typeface="Roboto"/>
                <a:ea typeface="Roboto"/>
                <a:cs typeface="Roboto"/>
                <a:sym typeface="Roboto"/>
              </a:rPr>
              <a:t>Meets the needs of students with extreme medical issues</a:t>
            </a:r>
            <a:endParaRPr sz="1700" b="1">
              <a:solidFill>
                <a:srgbClr val="3949A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700"/>
              <a:buFont typeface="Roboto"/>
              <a:buChar char="★"/>
            </a:pPr>
            <a:r>
              <a:rPr lang="en" sz="1700" b="1">
                <a:solidFill>
                  <a:srgbClr val="3949AB"/>
                </a:solidFill>
                <a:latin typeface="Roboto"/>
                <a:ea typeface="Roboto"/>
                <a:cs typeface="Roboto"/>
                <a:sym typeface="Roboto"/>
              </a:rPr>
              <a:t>Helps teachers see students in different perspectives</a:t>
            </a:r>
            <a:endParaRPr sz="1700" b="1">
              <a:solidFill>
                <a:srgbClr val="3949A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949AB"/>
              </a:buClr>
              <a:buSzPts val="1700"/>
              <a:buFont typeface="Roboto"/>
              <a:buChar char="★"/>
            </a:pPr>
            <a:r>
              <a:rPr lang="en" sz="1700" b="1">
                <a:solidFill>
                  <a:srgbClr val="3949AB"/>
                </a:solidFill>
                <a:latin typeface="Roboto"/>
                <a:ea typeface="Roboto"/>
                <a:cs typeface="Roboto"/>
                <a:sym typeface="Roboto"/>
              </a:rPr>
              <a:t>Keeps things ‘fresh’ for teachers</a:t>
            </a:r>
            <a:endParaRPr sz="1700" b="1">
              <a:solidFill>
                <a:srgbClr val="3949A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4826875" y="2020325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have some fun!</a:t>
            </a:r>
            <a:endParaRPr dirty="0"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5641675" y="259167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I love talking with people about this stuff!</a:t>
            </a:r>
            <a:endParaRPr dirty="0"/>
          </a:p>
        </p:txBody>
      </p:sp>
      <p:pic>
        <p:nvPicPr>
          <p:cNvPr id="266" name="Google Shape;266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75" y="674775"/>
            <a:ext cx="4649002" cy="394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3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b="1" dirty="0">
                <a:solidFill>
                  <a:srgbClr val="FF6B65"/>
                </a:solidFill>
              </a:rPr>
              <a:t>Key Considerations:</a:t>
            </a:r>
            <a:endParaRPr sz="7500" b="1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4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 dirty="0">
                <a:solidFill>
                  <a:srgbClr val="FF6B65"/>
                </a:solidFill>
              </a:rPr>
              <a:t>Effective</a:t>
            </a:r>
            <a:r>
              <a:rPr lang="en" sz="4800" b="1" dirty="0">
                <a:solidFill>
                  <a:srgbClr val="FF6B65"/>
                </a:solidFill>
              </a:rPr>
              <a:t> Collaboration </a:t>
            </a:r>
            <a:r>
              <a:rPr lang="en" sz="4800" dirty="0">
                <a:solidFill>
                  <a:srgbClr val="0000FF"/>
                </a:solidFill>
              </a:rPr>
              <a:t>requires these five fundamental elements:</a:t>
            </a:r>
            <a:endParaRPr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5"/>
          <p:cNvSpPr txBox="1">
            <a:spLocks noGrp="1"/>
          </p:cNvSpPr>
          <p:nvPr>
            <p:ph type="title"/>
          </p:nvPr>
        </p:nvSpPr>
        <p:spPr>
          <a:xfrm>
            <a:off x="444675" y="1225400"/>
            <a:ext cx="82266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dirty="0">
                <a:solidFill>
                  <a:srgbClr val="1C4587"/>
                </a:solidFill>
              </a:rPr>
              <a:t>TEACH staff how to use collaboration time</a:t>
            </a:r>
            <a:endParaRPr sz="64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6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 dirty="0">
                <a:solidFill>
                  <a:srgbClr val="1C4587"/>
                </a:solidFill>
              </a:rPr>
              <a:t>Do NOT waste time</a:t>
            </a:r>
            <a:endParaRPr sz="74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7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dirty="0">
                <a:solidFill>
                  <a:srgbClr val="1C4587"/>
                </a:solidFill>
              </a:rPr>
              <a:t>Set expectations BEFORE they become emotional events</a:t>
            </a:r>
            <a:endParaRPr sz="53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1C4587"/>
                </a:solidFill>
              </a:rPr>
              <a:t>Establish internal leadership early</a:t>
            </a:r>
            <a:endParaRPr sz="60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9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1C4587"/>
                </a:solidFill>
              </a:rPr>
              <a:t>Design meaningful communication across teams</a:t>
            </a:r>
            <a:endParaRPr sz="60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0"/>
          <p:cNvSpPr txBox="1">
            <a:spLocks noGrp="1"/>
          </p:cNvSpPr>
          <p:nvPr>
            <p:ph type="title"/>
          </p:nvPr>
        </p:nvSpPr>
        <p:spPr>
          <a:xfrm>
            <a:off x="251975" y="1225400"/>
            <a:ext cx="86418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dirty="0">
                <a:solidFill>
                  <a:srgbClr val="FF6B65"/>
                </a:solidFill>
              </a:rPr>
              <a:t>Questions &amp; Discussion</a:t>
            </a:r>
            <a:endParaRPr sz="6400"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1"/>
          <p:cNvSpPr txBox="1">
            <a:spLocks noGrp="1"/>
          </p:cNvSpPr>
          <p:nvPr>
            <p:ph type="ctrTitle"/>
          </p:nvPr>
        </p:nvSpPr>
        <p:spPr>
          <a:xfrm>
            <a:off x="383450" y="1124607"/>
            <a:ext cx="8377200" cy="18672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6B65"/>
                </a:solidFill>
                <a:latin typeface="+mj-lt"/>
              </a:rPr>
              <a:t>Thank You!</a:t>
            </a:r>
            <a:br>
              <a:rPr lang="en" sz="5000" dirty="0">
                <a:solidFill>
                  <a:srgbClr val="0B5394"/>
                </a:solidFill>
              </a:rPr>
            </a:br>
            <a:r>
              <a:rPr lang="en" sz="5000" dirty="0">
                <a:solidFill>
                  <a:srgbClr val="0B5394"/>
                </a:solidFill>
              </a:rPr>
              <a:t>Ms. Carrie Sanchez</a:t>
            </a:r>
            <a:endParaRPr sz="5000" dirty="0">
              <a:solidFill>
                <a:srgbClr val="0B5394"/>
              </a:solidFill>
            </a:endParaRPr>
          </a:p>
        </p:txBody>
      </p:sp>
      <p:sp>
        <p:nvSpPr>
          <p:cNvPr id="513" name="Google Shape;513;p81"/>
          <p:cNvSpPr txBox="1"/>
          <p:nvPr/>
        </p:nvSpPr>
        <p:spPr>
          <a:xfrm>
            <a:off x="483800" y="2890450"/>
            <a:ext cx="81354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Director of Leadership &amp; Learning ~ North Point ESC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6B65"/>
                </a:solidFill>
                <a:latin typeface="Montserrat"/>
                <a:ea typeface="Montserrat"/>
                <a:cs typeface="Montserrat"/>
                <a:sym typeface="Montserrat"/>
              </a:rPr>
              <a:t>Email: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csanchez@npesc.org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Montserrat"/>
                <a:ea typeface="Montserrat"/>
                <a:cs typeface="Montserrat"/>
                <a:sym typeface="Montserrat"/>
              </a:rPr>
              <a:t>carriesanchez.com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6B65"/>
                </a:solidFill>
                <a:latin typeface="Montserrat"/>
                <a:ea typeface="Montserrat"/>
                <a:cs typeface="Montserrat"/>
                <a:sym typeface="Montserrat"/>
              </a:rPr>
              <a:t>Office: 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419-627-3930          </a:t>
            </a:r>
            <a:r>
              <a:rPr lang="en" b="1" dirty="0">
                <a:solidFill>
                  <a:srgbClr val="FF6B65"/>
                </a:solidFill>
                <a:latin typeface="Montserrat"/>
                <a:ea typeface="Montserrat"/>
                <a:cs typeface="Montserrat"/>
                <a:sym typeface="Montserrat"/>
              </a:rPr>
              <a:t>Cell: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419-341-5245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@</a:t>
            </a:r>
            <a:r>
              <a:rPr lang="en" sz="1800" b="1" dirty="0" err="1">
                <a:latin typeface="Montserrat"/>
                <a:ea typeface="Montserrat"/>
                <a:cs typeface="Montserrat"/>
                <a:sym typeface="Montserrat"/>
              </a:rPr>
              <a:t>carriejsanchez</a:t>
            </a: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4" name="Google Shape;514;p81" descr="Twitter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150" y="4364851"/>
            <a:ext cx="460275" cy="4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 descr="Instagram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700" y="4364850"/>
            <a:ext cx="460276" cy="46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1" descr="LinkedI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2250" y="4364851"/>
            <a:ext cx="460273" cy="46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It would be </a:t>
            </a:r>
            <a:r>
              <a:rPr lang="en" sz="2400" u="sng" dirty="0">
                <a:solidFill>
                  <a:srgbClr val="7030A0"/>
                </a:solidFill>
              </a:rPr>
              <a:t>awesome</a:t>
            </a:r>
            <a:r>
              <a:rPr lang="en" sz="2400" dirty="0"/>
              <a:t> if you had a Master Schedule that:</a:t>
            </a:r>
            <a:endParaRPr sz="2400" dirty="0"/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 developmentally appropriate for students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Used every available minute for purposeful instruction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Allowed for daily collaboration time between teachers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Allowed for daily personal plan time for teachers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Did not require teachers to have duty periods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Offered a rich variety of elective courses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Was flexible for special events &amp; assemblies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Supported purposeful instruction time even during delays and testing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AND…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Was compliant with every negotiated agreement in your district!</a:t>
            </a:r>
            <a:endParaRPr dirty="0"/>
          </a:p>
        </p:txBody>
      </p:sp>
      <p:pic>
        <p:nvPicPr>
          <p:cNvPr id="273" name="Google Shape;273;p38" descr="Silhouette of an outstretched open-palmed hand reaches upward toward a bright sun shooting its beams in a dark sky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425" y="1017725"/>
            <a:ext cx="2678525" cy="35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title"/>
          </p:nvPr>
        </p:nvSpPr>
        <p:spPr>
          <a:xfrm>
            <a:off x="1122450" y="4106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It is </a:t>
            </a:r>
            <a:r>
              <a:rPr lang="en" sz="5000" b="1" dirty="0"/>
              <a:t>not</a:t>
            </a:r>
            <a:r>
              <a:rPr lang="en" sz="5000" dirty="0"/>
              <a:t> impossible.</a:t>
            </a:r>
            <a:endParaRPr sz="5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It </a:t>
            </a:r>
            <a:r>
              <a:rPr lang="en" sz="5000" u="sng" dirty="0"/>
              <a:t>DOES</a:t>
            </a:r>
            <a:r>
              <a:rPr lang="en" sz="5000" dirty="0"/>
              <a:t> exist.</a:t>
            </a:r>
            <a:endParaRPr sz="5000" dirty="0"/>
          </a:p>
        </p:txBody>
      </p:sp>
      <p:pic>
        <p:nvPicPr>
          <p:cNvPr id="279" name="Google Shape;279;p39" descr="Six colored M&amp;Ms characters in various po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25" y="2559025"/>
            <a:ext cx="7613400" cy="18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9" descr="A cartoon Santa wav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25175"/>
            <a:ext cx="1833851" cy="18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9" descr="Smiling and glancing behind, a cartoon Easter bunny runs on two legs, carrying a basket of colored eggs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5950" y="967634"/>
            <a:ext cx="1628725" cy="15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1122450" y="122535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6B65"/>
                </a:solidFill>
              </a:rPr>
              <a:t>Mindset</a:t>
            </a:r>
            <a:endParaRPr dirty="0"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1C4587"/>
                </a:solidFill>
              </a:rPr>
              <a:t>First:</a:t>
            </a:r>
            <a:endParaRPr sz="3500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Think about what you would like to </a:t>
            </a:r>
            <a:r>
              <a:rPr lang="en" sz="3500" b="1" i="1" dirty="0">
                <a:solidFill>
                  <a:srgbClr val="FF6B6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accomplish</a:t>
            </a:r>
            <a:r>
              <a:rPr lang="en" sz="3500" dirty="0"/>
              <a:t> with your Master Schedule</a:t>
            </a:r>
            <a:endParaRPr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rgbClr val="1C4587"/>
                </a:solidFill>
              </a:rPr>
              <a:t>((…thinking))</a:t>
            </a:r>
            <a:endParaRPr sz="7500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1132</Words>
  <Application>Microsoft Macintosh PowerPoint</Application>
  <PresentationFormat>On-screen Show (16:9)</PresentationFormat>
  <Paragraphs>240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Merriweather Light</vt:lpstr>
      <vt:lpstr>Vidaloka</vt:lpstr>
      <vt:lpstr>Open Sans SemiBold</vt:lpstr>
      <vt:lpstr>Lato</vt:lpstr>
      <vt:lpstr>Crimson Text</vt:lpstr>
      <vt:lpstr>Times New Roman</vt:lpstr>
      <vt:lpstr>Josefin Sans</vt:lpstr>
      <vt:lpstr>Russo One</vt:lpstr>
      <vt:lpstr>Arial</vt:lpstr>
      <vt:lpstr>Arial Narrow</vt:lpstr>
      <vt:lpstr>Montserrat</vt:lpstr>
      <vt:lpstr>Open Sans</vt:lpstr>
      <vt:lpstr>Roboto</vt:lpstr>
      <vt:lpstr>Minimalist Business Slides by Slidesgo</vt:lpstr>
      <vt:lpstr>Making Every Minute Count</vt:lpstr>
      <vt:lpstr>Presented by:  Ms. Carrie Sanchez</vt:lpstr>
      <vt:lpstr>“Well we cannot do THAT !”</vt:lpstr>
      <vt:lpstr>Let’s have some fun!</vt:lpstr>
      <vt:lpstr>It would be awesome if you had a Master Schedule that:</vt:lpstr>
      <vt:lpstr>It is not impossible. It DOES exist.</vt:lpstr>
      <vt:lpstr>Mindset</vt:lpstr>
      <vt:lpstr>First: Think about what you would like to accomplish with your Master Schedule</vt:lpstr>
      <vt:lpstr>((…thinking))</vt:lpstr>
      <vt:lpstr>What is something you would like to accomplish?  Anyone brave enough to share?</vt:lpstr>
      <vt:lpstr>Now think about why your current Master Schedule is different from your DREAM schedule</vt:lpstr>
      <vt:lpstr>((thinking…))</vt:lpstr>
      <vt:lpstr>Please share your obstacles &amp; barriers!  I promise you aren’t alone!</vt:lpstr>
      <vt:lpstr>Is the answer outside the window? Or in the mirror? </vt:lpstr>
      <vt:lpstr>John Maxwell:  “If you suck in your stomach when you look in the mirror, just who exactly, are you trying to deceive?”</vt:lpstr>
      <vt:lpstr>School leaders must take ownership of this key element of school operations.  OWN IT</vt:lpstr>
      <vt:lpstr>Creative scheduling begins with: Mindset</vt:lpstr>
      <vt:lpstr>Your perspective as the school leader is unlike anyone else in the school.  If you are facing resistance, help others see things from YOUR (holistic) perspective.</vt:lpstr>
      <vt:lpstr>“Sacrifice is an investment in success” ~ Dave Ramsey</vt:lpstr>
      <vt:lpstr>What are you willing to sacrifice for the success of your school?</vt:lpstr>
      <vt:lpstr>Non-negotiable facts:</vt:lpstr>
      <vt:lpstr>First &amp; Foremost</vt:lpstr>
      <vt:lpstr>You cannot reach a goal you have not defined.</vt:lpstr>
      <vt:lpstr>Port Clinton Middle School Priorities</vt:lpstr>
      <vt:lpstr>Port Clinton Middle School Priorities…</vt:lpstr>
      <vt:lpstr>Here we go-o-o!</vt:lpstr>
      <vt:lpstr>Nuts &amp; Bolts:</vt:lpstr>
      <vt:lpstr>Nuts &amp; Bolts</vt:lpstr>
      <vt:lpstr>More Nuts &amp; Bolts</vt:lpstr>
      <vt:lpstr>One of the biggest questions I hear:</vt:lpstr>
      <vt:lpstr>“What you permit, you promote” ~ Tim Kight</vt:lpstr>
      <vt:lpstr>Example of a 6th Grade Team Schedule</vt:lpstr>
      <vt:lpstr>Example 6th grade Electives by Teacher</vt:lpstr>
      <vt:lpstr>Example schedule 6, 7, and 8 with electives</vt:lpstr>
      <vt:lpstr>Example of schedule by periods with Midships team and two-hour delay</vt:lpstr>
      <vt:lpstr>Example of schedule by periods with Fleet 7 team and delay</vt:lpstr>
      <vt:lpstr>But wait!  There’s MORE!!</vt:lpstr>
      <vt:lpstr>Rotating Schedule</vt:lpstr>
      <vt:lpstr>A Rotating Schedule</vt:lpstr>
      <vt:lpstr>Key Considerations:</vt:lpstr>
      <vt:lpstr>Effective Collaboration requires these five fundamental elements:</vt:lpstr>
      <vt:lpstr>TEACH staff how to use collaboration time</vt:lpstr>
      <vt:lpstr>Do NOT waste time</vt:lpstr>
      <vt:lpstr>Set expectations BEFORE they become emotional events</vt:lpstr>
      <vt:lpstr>Establish internal leadership early</vt:lpstr>
      <vt:lpstr>Design meaningful communication across teams</vt:lpstr>
      <vt:lpstr>Questions &amp; Discussion</vt:lpstr>
      <vt:lpstr>Thank You! Ms. Carrie Sanchez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Every Minute Count</dc:title>
  <dc:subject>Evaluating Your Master Schedule and Preparing for the Future</dc:subject>
  <dc:creator>Carrie Sanchez | modified for accessibility by the AT&amp;AEM Center for accessibility</dc:creator>
  <cp:keywords>OLAC, Carrie Sanchez, master schedule</cp:keywords>
  <dc:description/>
  <cp:lastModifiedBy>John Deever</cp:lastModifiedBy>
  <cp:revision>14</cp:revision>
  <dcterms:modified xsi:type="dcterms:W3CDTF">2023-05-19T19:11:43Z</dcterms:modified>
  <cp:category/>
</cp:coreProperties>
</file>